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3"/>
  </p:notesMasterIdLst>
  <p:sldIdLst>
    <p:sldId id="268" r:id="rId2"/>
    <p:sldId id="278" r:id="rId3"/>
    <p:sldId id="266" r:id="rId4"/>
    <p:sldId id="263" r:id="rId5"/>
    <p:sldId id="259" r:id="rId6"/>
    <p:sldId id="258" r:id="rId7"/>
    <p:sldId id="260" r:id="rId8"/>
    <p:sldId id="257" r:id="rId9"/>
    <p:sldId id="279" r:id="rId10"/>
    <p:sldId id="264" r:id="rId11"/>
    <p:sldId id="280" r:id="rId12"/>
    <p:sldId id="271" r:id="rId13"/>
    <p:sldId id="277" r:id="rId14"/>
    <p:sldId id="273" r:id="rId15"/>
    <p:sldId id="281" r:id="rId16"/>
    <p:sldId id="282" r:id="rId17"/>
    <p:sldId id="283" r:id="rId18"/>
    <p:sldId id="265" r:id="rId19"/>
    <p:sldId id="272" r:id="rId20"/>
    <p:sldId id="284" r:id="rId21"/>
    <p:sldId id="26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9308"/>
    <a:srgbClr val="1804A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1736" autoAdjust="0"/>
  </p:normalViewPr>
  <p:slideViewPr>
    <p:cSldViewPr>
      <p:cViewPr>
        <p:scale>
          <a:sx n="98" d="100"/>
          <a:sy n="98" d="100"/>
        </p:scale>
        <p:origin x="-119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бакалавр</c:v>
                </c:pt>
              </c:strCache>
            </c:strRef>
          </c:tx>
          <c:spPr>
            <a:ln w="76200">
              <a:solidFill>
                <a:srgbClr val="1804AC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0298214380877281E-2"/>
                  <c:y val="-2.34292825264148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D4C-4378-9F9F-0EE24103F675}"/>
                </c:ext>
              </c:extLst>
            </c:dLbl>
            <c:dLbl>
              <c:idx val="1"/>
              <c:layout>
                <c:manualLayout>
                  <c:x val="-4.2120667148094655E-2"/>
                  <c:y val="-5.8568594615673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D4C-4378-9F9F-0EE24103F675}"/>
                </c:ext>
              </c:extLst>
            </c:dLbl>
            <c:dLbl>
              <c:idx val="2"/>
              <c:layout>
                <c:manualLayout>
                  <c:x val="1.4338966853728087E-3"/>
                  <c:y val="-1.171371892313476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D4C-4378-9F9F-0EE24103F675}"/>
                </c:ext>
              </c:extLst>
            </c:dLbl>
            <c:dLbl>
              <c:idx val="3"/>
              <c:layout>
                <c:manualLayout>
                  <c:x val="-7.3487205125356446E-3"/>
                  <c:y val="-3.74839005540312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2019-2020 н.р.</c:v>
                </c:pt>
                <c:pt idx="1">
                  <c:v>2020-2021 н.р.</c:v>
                </c:pt>
                <c:pt idx="2">
                  <c:v>2021-2022 н.р.</c:v>
                </c:pt>
                <c:pt idx="3">
                  <c:v>2022-2023н.р.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278</c:v>
                </c:pt>
                <c:pt idx="1">
                  <c:v>266</c:v>
                </c:pt>
                <c:pt idx="2">
                  <c:v>311</c:v>
                </c:pt>
                <c:pt idx="3">
                  <c:v>253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4D4C-4378-9F9F-0EE24103F67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магістр</c:v>
                </c:pt>
              </c:strCache>
            </c:strRef>
          </c:tx>
          <c:spPr>
            <a:ln w="7620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0298214380877281E-2"/>
                  <c:y val="-1.1713718923134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D4C-4378-9F9F-0EE24103F675}"/>
                </c:ext>
              </c:extLst>
            </c:dLbl>
            <c:dLbl>
              <c:idx val="1"/>
              <c:layout>
                <c:manualLayout>
                  <c:x val="-2.8677933707456173E-2"/>
                  <c:y val="4.45121319079120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D4C-4378-9F9F-0EE24103F675}"/>
                </c:ext>
              </c:extLst>
            </c:dLbl>
            <c:dLbl>
              <c:idx val="2"/>
              <c:layout>
                <c:manualLayout>
                  <c:x val="-4.445107950968411E-3"/>
                  <c:y val="6.5596825969554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D4C-4378-9F9F-0EE24103F675}"/>
                </c:ext>
              </c:extLst>
            </c:dLbl>
            <c:dLbl>
              <c:idx val="3"/>
              <c:layout>
                <c:manualLayout>
                  <c:x val="-7.3487205125356446E-3"/>
                  <c:y val="4.6854875692539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2019-2020 н.р.</c:v>
                </c:pt>
                <c:pt idx="1">
                  <c:v>2020-2021 н.р.</c:v>
                </c:pt>
                <c:pt idx="2">
                  <c:v>2021-2022 н.р.</c:v>
                </c:pt>
                <c:pt idx="3">
                  <c:v>2022-2023н.р.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136</c:v>
                </c:pt>
                <c:pt idx="1">
                  <c:v>98</c:v>
                </c:pt>
                <c:pt idx="2">
                  <c:v>94</c:v>
                </c:pt>
                <c:pt idx="3">
                  <c:v>81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4D4C-4378-9F9F-0EE24103F67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289600"/>
        <c:axId val="21393792"/>
      </c:lineChart>
      <c:catAx>
        <c:axId val="21289600"/>
        <c:scaling>
          <c:orientation val="minMax"/>
        </c:scaling>
        <c:delete val="0"/>
        <c:axPos val="b"/>
        <c:majorGridlines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21393792"/>
        <c:crosses val="autoZero"/>
        <c:auto val="1"/>
        <c:lblAlgn val="ctr"/>
        <c:lblOffset val="100"/>
        <c:noMultiLvlLbl val="0"/>
      </c:catAx>
      <c:valAx>
        <c:axId val="213937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uk-UA"/>
          </a:p>
        </c:txPr>
        <c:crossAx val="21289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686694703298548"/>
          <c:y val="0.43497668508764259"/>
          <c:w val="0.15313310095174609"/>
          <c:h val="0.1205837896149673"/>
        </c:manualLayout>
      </c:layout>
      <c:overlay val="0"/>
      <c:txPr>
        <a:bodyPr/>
        <a:lstStyle/>
        <a:p>
          <a:pPr>
            <a:defRPr b="1">
              <a:latin typeface="Times New Roman" pitchFamily="18" charset="0"/>
              <a:cs typeface="Times New Roman" pitchFamily="18" charset="0"/>
            </a:defRPr>
          </a:pPr>
          <a:endParaRPr lang="uk-UA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денна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якість</c:v>
                </c:pt>
                <c:pt idx="1">
                  <c:v>успішність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58.18</c:v>
                </c:pt>
                <c:pt idx="1">
                  <c:v>97.27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заочна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Лист1!$A$2:$A$3</c:f>
              <c:strCache>
                <c:ptCount val="2"/>
                <c:pt idx="0">
                  <c:v>якість</c:v>
                </c:pt>
                <c:pt idx="1">
                  <c:v>успішність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55.1</c:v>
                </c:pt>
                <c:pt idx="1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якість</c:v>
                </c:pt>
                <c:pt idx="1">
                  <c:v>успішність</c:v>
                </c:pt>
              </c:strCache>
            </c:strRef>
          </c:cat>
          <c:val>
            <c:numRef>
              <c:f>Лист1!$D$5:$D$5</c:f>
              <c:numCache>
                <c:formatCode>General</c:formatCode>
                <c:ptCount val="1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329664"/>
        <c:axId val="31360128"/>
      </c:barChart>
      <c:catAx>
        <c:axId val="31329664"/>
        <c:scaling>
          <c:orientation val="minMax"/>
        </c:scaling>
        <c:delete val="0"/>
        <c:axPos val="b"/>
        <c:majorTickMark val="out"/>
        <c:minorTickMark val="none"/>
        <c:tickLblPos val="nextTo"/>
        <c:crossAx val="31360128"/>
        <c:crosses val="autoZero"/>
        <c:auto val="1"/>
        <c:lblAlgn val="ctr"/>
        <c:lblOffset val="100"/>
        <c:noMultiLvlLbl val="0"/>
      </c:catAx>
      <c:valAx>
        <c:axId val="313601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329664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8538975351410244"/>
          <c:y val="0.34679744148816727"/>
          <c:w val="0.13581748452056469"/>
          <c:h val="0.2254483552941346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кількість ставок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16.501999999999999</c:v>
                </c:pt>
                <c:pt idx="1">
                  <c:v>16.957000000000001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7A3-4FB9-A407-7E26063A30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1175808"/>
        <c:axId val="31177344"/>
      </c:barChart>
      <c:catAx>
        <c:axId val="31175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31177344"/>
        <c:crosses val="autoZero"/>
        <c:auto val="1"/>
        <c:lblAlgn val="ctr"/>
        <c:lblOffset val="100"/>
        <c:noMultiLvlLbl val="0"/>
      </c:catAx>
      <c:valAx>
        <c:axId val="31177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31175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689CB-D298-4474-904E-50C0DF7F2E1B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D05F9-FA08-4FE6-B661-450076312D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2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D05F9-FA08-4FE6-B661-450076312D0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038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На зображенні може бути: 31 людина та люди усміхаються">
            <a:extLst>
              <a:ext uri="{FF2B5EF4-FFF2-40B4-BE49-F238E27FC236}">
                <a16:creationId xmlns:a16="http://schemas.microsoft.com/office/drawing/2014/main" xmlns="" id="{E2A13B7E-DF72-43A7-B675-2E4A090F95A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75152" y="2674938"/>
            <a:ext cx="4601633" cy="345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32E628-F793-4859-8B9E-DE8B4841F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solidFill>
                  <a:srgbClr val="F293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психології, історії та соціології </a:t>
            </a:r>
            <a:endParaRPr lang="ru-RU" dirty="0">
              <a:solidFill>
                <a:srgbClr val="F293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443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47DBBB9-206A-4720-AC28-0D28A6F7B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Топ –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проф. Попович І.С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Підсумкові рейтинги за наказами ректора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2021р. – 4 місце;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Студентська наукова робота – 1 місце;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Фахові наукові видання категорії «В» – 3;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Всеукраїнські конкурси студентських наукових робіт – 2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 лабораторії – 5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 школи – 1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Ініціативні НДТ - 7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88A385-ED99-46FC-9397-0842906C7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Рейтингові </a:t>
            </a:r>
            <a:r>
              <a:rPr lang="uk-UA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br>
              <a:rPr lang="uk-UA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2021рік</a:t>
            </a:r>
            <a:endParaRPr lang="ru-RU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79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Втрати: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звільнення 2докторів психологічних наук,4 кандидатів психологічних наук, 1 доктора філософії з психології. </a:t>
            </a: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Документально підтверджено співпрацю з окупантом і документи подані до прокуратури: Блинова О.Є., Казібекова В.Ф., Олейник Н.О., Ревенко С.П. 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1.Перенесення наукових конференцій (кафедра психології)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Відмова від проведення Усеукраїнських студентських конкурсів за напрямами: «Гендерні дослідження», «Загальна та соціальна психологія»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3.Призупинення роботи двох наукових лабораторій (кафедра психології)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Закриття наукової школи (кафедра психологія)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5.Зменшення замовлення в аспірантуру на 2023 рік ( одна заявка Історія та археологія)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1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1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Рейтингові показники</a:t>
            </a:r>
            <a:br>
              <a:rPr lang="uk-UA" sz="31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2022р. ще не визначені</a:t>
            </a:r>
            <a:r>
              <a:rPr lang="uk-UA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27498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7B4351C-49BE-42E2-8305-64B1FF580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62500" lnSpcReduction="20000"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1.2021 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2022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н.р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Кваша Юлія Вадимівна, 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спеціальність 231 Соціальна робота  І семестр стажування в Поморській академії в м.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Слупськ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(Польща) (</a:t>
            </a:r>
            <a:r>
              <a:rPr lang="pl-P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Наказ від 07</a:t>
            </a:r>
            <a:r>
              <a:rPr lang="uk-U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.09.2021 №453-С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Стажування в Узбекистані та підписання угод про співпрацю -  </a:t>
            </a:r>
            <a:r>
              <a:rPr lang="uk-UA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Шапошникова І.В.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3.Участь у спільному </a:t>
            </a:r>
            <a:r>
              <a:rPr lang="uk-UA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проєкті</a:t>
            </a: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підписання угод про спів працю з установами та закладами освіти Казахстану – </a:t>
            </a:r>
            <a:r>
              <a:rPr lang="uk-UA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Кузовова Н.М.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4.Стажування у Франції –</a:t>
            </a:r>
            <a:r>
              <a:rPr lang="uk-UA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Попович І.С.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5.Започаткування програми подвійного дипломування з Поморською Академією(Польща) за напрямом Історія ( </a:t>
            </a:r>
            <a:r>
              <a:rPr lang="uk-UA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координатор Кузовова Н.М</a:t>
            </a: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Міжнародне стажування у Поморській Академії (Польща) </a:t>
            </a:r>
            <a:r>
              <a:rPr lang="uk-UA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Кузовова Н.М. </a:t>
            </a: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(очно), </a:t>
            </a:r>
            <a:r>
              <a:rPr lang="uk-UA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Бойков</a:t>
            </a:r>
            <a:r>
              <a:rPr lang="uk-UA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О.Ю</a:t>
            </a: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</a:t>
            </a:r>
            <a:r>
              <a:rPr lang="uk-UA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Батенко Г.В</a:t>
            </a: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(дистанційно)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Участь у магістерській програмі з психології </a:t>
            </a:r>
            <a:r>
              <a:rPr lang="uk-UA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Коллі-Шамне А.В</a:t>
            </a: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(Швейцарія)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8Стажування у закладах освіти України </a:t>
            </a:r>
            <a:r>
              <a:rPr lang="uk-UA" sz="20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Гуріч</a:t>
            </a:r>
            <a:r>
              <a:rPr lang="uk-UA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В.О. , Копилова </a:t>
            </a:r>
            <a:r>
              <a:rPr lang="uk-UA" sz="20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С.В.,Тавровецька</a:t>
            </a:r>
            <a:r>
              <a:rPr lang="uk-UA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Н.І., Швець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Т.М.(Івано </a:t>
            </a:r>
            <a:r>
              <a:rPr lang="uk-UA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Франківськ,Камянець-Подільський,Київ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Усе підтверджено наказами ректора.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C9BA51-804E-49E5-932A-74833E4AA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 </a:t>
            </a:r>
            <a:r>
              <a:rPr lang="uk-UA" b="1" dirty="0">
                <a:solidFill>
                  <a:srgbClr val="F293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Міжнародна  діяльність та академічна мобільність</a:t>
            </a:r>
            <a:endParaRPr lang="ru-RU" b="1" dirty="0">
              <a:solidFill>
                <a:srgbClr val="F293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770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CBF2EAA-4C76-4AAD-9402-13ABA9ED6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ЗВО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підтверджена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угодами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підписом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ректора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університету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Узбекистан,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Болгарія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Казахстан, </a:t>
            </a:r>
            <a:r>
              <a:rPr lang="ru-RU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Польща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1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21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вагомі</a:t>
            </a:r>
            <a:r>
              <a:rPr lang="ru-RU" sz="2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uk-UA" sz="21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іжнародні</a:t>
            </a:r>
            <a:r>
              <a:rPr lang="uk-UA" sz="2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проєкти </a:t>
            </a:r>
            <a:endParaRPr lang="ru-RU" sz="2100" b="1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1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Кузовова</a:t>
            </a:r>
            <a:r>
              <a:rPr lang="ru-RU" sz="21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Н.М.  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Видавничий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проєкт "Голодомор 1932-1933 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Херсонщині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Holodomor Research and Education Centre,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Альберти (Канада)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1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Водотика</a:t>
            </a:r>
            <a:r>
              <a:rPr lang="ru-RU" sz="21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С.</a:t>
            </a:r>
            <a:r>
              <a:rPr lang="uk-UA" sz="2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en-US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«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знищення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громадянського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складова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Голодомору 1932-1933 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Півдні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 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Holodomor Research and Education Centre,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Альберти (Канада</a:t>
            </a:r>
            <a:r>
              <a:rPr lang="ru-RU" sz="21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sz="21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C52EEE-AD3B-4226-A63F-AC0AE830D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solidFill>
                  <a:srgbClr val="F293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Міжнародна  діяльність та академічна мобільність</a:t>
            </a:r>
            <a:endParaRPr lang="ru-RU" sz="3200" dirty="0">
              <a:solidFill>
                <a:srgbClr val="F293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685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CFA82DF-E7EC-4D88-BBBB-CD4965F4C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1.Освітній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повністю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переведено у синхронний та асинхронний режим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2.Розроблено сторінки журналів академічних і навчальних груп для викладачів факультету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3.Створено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гугл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диск Деканат, на якому зберігається документація факультету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Відскановано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було сховано усі індивідуальні плани (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алікові книжки) здобувачів після звільнення вони продовжують зберігатися у безпечних місцях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Відскановано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збережено у сховищах трудові книжки співробітників ( тих, хто не забрав), зберігаються у безпечних місцях ( це спільна робота з керівницею відділу кадрів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Кудас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Н.А.)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D79E2F-17D9-43C9-93AA-9AED20E15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 –господарська </a:t>
            </a:r>
            <a:r>
              <a:rPr lang="uk-UA" sz="32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 та документообіг</a:t>
            </a:r>
            <a:endParaRPr lang="ru-RU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713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Збережено на </a:t>
            </a:r>
            <a:r>
              <a:rPr lang="uk-UA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гугл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диску усі дипломи бакалаврів випуску 2022р., ведеться облік видачі електронних копій</a:t>
            </a:r>
          </a:p>
          <a:p>
            <a:pPr marL="0" indent="0" algn="just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7.Ведеться систематичний облік місць перебування здобувачів та співробітників ( спеціальні </a:t>
            </a:r>
            <a:r>
              <a:rPr lang="uk-UA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гугл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диски)</a:t>
            </a:r>
          </a:p>
          <a:p>
            <a:pPr marL="0" indent="0" algn="just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До 5 числа кожного місяця подаються відомості щодо виконання своїх обов'язків, відпусток, припинення та вимушеного простою на факультеті (з 1 вересня усі співробітники виконують свої обов'язки у повному обсязі)</a:t>
            </a:r>
          </a:p>
          <a:p>
            <a:pPr marL="0" indent="0" algn="just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Систематично, не рідше 2 разів на тиждень здійснюється контроль завантаження проведених занять і форм контролю співробітниками ( єдиний факультет із показником 100%) </a:t>
            </a:r>
            <a:endPara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</a:t>
            </a:r>
            <a:r>
              <a:rPr lang="uk-UA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ВАМ, ШАНОВНІ КОЛЕГИ, ЗА ЦЕ.</a:t>
            </a:r>
            <a:endParaRPr lang="uk-UA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 –господарська діяльність та документообіг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78104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10.Помічники з </a:t>
            </a:r>
            <a:r>
              <a:rPr lang="uk-UA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цифровізації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забезпечили використання корпоративної пошти та корпоративного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endPara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Усім здобувачам надано корпоративні скриньки, переважна більшість підписали угоди про академічну доброчесність та уклали публічну </a:t>
            </a:r>
            <a:r>
              <a:rPr lang="uk-UA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аферту</a:t>
            </a:r>
            <a:endPara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Повністю підготовлено документацію для випуску магістрів</a:t>
            </a:r>
          </a:p>
          <a:p>
            <a:pPr marL="0" indent="0" algn="just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Розклади у сіх видів освітньої діяльності, відомості для форм контролю, рейтинги здобувачів надаються вчасно і зберігаються на диску</a:t>
            </a:r>
          </a:p>
          <a:p>
            <a:pPr marL="0" indent="0" algn="just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14.Конкурсні питання та питання щодо продовження трудових відносин розглядаються своєчасно з дотриманням вимог чинного законодавства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 –господарська діяльність та документообіг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57828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Засідання кафедр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збори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трудового колективу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засідання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НМР,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чвенаної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ради проводяться систематично, протоколи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вудуться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зберігаються належним чином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16.Налагоджені  канали комунікації зі здобувачами (Старости, 1 курс, випускники, соціально-психологічної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служби,нова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група для усіх здобувачів та співробітників створена на вимогу ректора)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 Усі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заходи,проведені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синхронному та асинхронному режимі зафіксовані і записи збережено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Соціально -психологічна служба працювала і працює фактично для усієї області у режимі 24/7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 Намагалися надавати різні види допомоги і підтримки як здобувачам, так і співробітникам  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 –господарська діяльність та документообіг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7433467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CCF67A1-91E3-46B3-842B-47A5A54DA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факультету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покинути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червня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2022року, коли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окупанти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захопили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ХДУ.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декана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документації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 усе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скопійоване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надіслане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пошту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співробутників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відскановано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Залікові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винесені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факультету,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літньої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сесії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сховані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ніхто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деканату та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співробітників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окрім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зрадників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до факультету не заходив.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Декан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зайшла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18 листопада 2022р разом 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азуркевич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Н.М. та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охороною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розмінування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за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їхнього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контролю.</a:t>
            </a:r>
          </a:p>
          <a:p>
            <a:pPr marL="0" indent="0" algn="just">
              <a:buNone/>
            </a:pP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чітка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вказівка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нічого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чипати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Тому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фото і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відео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фіксація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руйнувань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вибиті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вікна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у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наслідок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вибуху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сусіднього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двохповерхового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будинку) та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знищеного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майна.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початок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яку створить ректор, для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обрахунків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втрат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FB48640-4E07-4B20-A82D-4EAB9F74B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 –господарська діяльність та документообіг</a:t>
            </a:r>
            <a:endParaRPr lang="ru-RU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472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D359FA92-6234-4D3D-8129-3769925200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0024067"/>
              </p:ext>
            </p:extLst>
          </p:nvPr>
        </p:nvGraphicFramePr>
        <p:xfrm>
          <a:off x="683568" y="1836500"/>
          <a:ext cx="7776864" cy="44136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1918176990"/>
                    </a:ext>
                  </a:extLst>
                </a:gridCol>
                <a:gridCol w="7128792">
                  <a:extLst>
                    <a:ext uri="{9D8B030D-6E8A-4147-A177-3AD203B41FA5}">
                      <a16:colId xmlns:a16="http://schemas.microsoft.com/office/drawing/2014/main" xmlns="" val="3066219451"/>
                    </a:ext>
                  </a:extLst>
                </a:gridCol>
              </a:tblGrid>
              <a:tr h="7405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 роботи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extLst>
                  <a:ext uri="{0D108BD9-81ED-4DB2-BD59-A6C34878D82A}">
                    <a16:rowId xmlns:a16="http://schemas.microsoft.com/office/drawing/2014/main" xmlns="" val="3933053863"/>
                  </a:ext>
                </a:extLst>
              </a:tr>
              <a:tr h="20931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uk-UA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extLst>
                  <a:ext uri="{0D108BD9-81ED-4DB2-BD59-A6C34878D82A}">
                    <a16:rowId xmlns:a16="http://schemas.microsoft.com/office/drawing/2014/main" xmlns="" val="4159956628"/>
                  </a:ext>
                </a:extLst>
              </a:tr>
              <a:tr h="3319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uk-UA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uk-UA" sz="1600" b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Збільшення контингенту за рахунок державних програм підтримки абітурієнтів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uk-UA" sz="1600" b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(роботу уже треба починати уже через соціальні</a:t>
                      </a:r>
                      <a:r>
                        <a:rPr lang="uk-UA" sz="1600" b="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мережі)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extLst>
                  <a:ext uri="{0D108BD9-81ED-4DB2-BD59-A6C34878D82A}">
                    <a16:rowId xmlns:a16="http://schemas.microsoft.com/office/drawing/2014/main" xmlns="" val="1899199827"/>
                  </a:ext>
                </a:extLst>
              </a:tr>
              <a:tr h="5036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uk-UA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uk-UA" sz="1600" b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uk-UA" sz="1600" b="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збільшення навантаження пропонувати більшу кількість сертифікатних програм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extLst>
                  <a:ext uri="{0D108BD9-81ED-4DB2-BD59-A6C34878D82A}">
                    <a16:rowId xmlns:a16="http://schemas.microsoft.com/office/drawing/2014/main" xmlns="" val="3559056506"/>
                  </a:ext>
                </a:extLst>
              </a:tr>
              <a:tr h="5036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uk-UA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uk-UA" sz="1600" b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Поновити</a:t>
                      </a:r>
                      <a:r>
                        <a:rPr lang="uk-UA" sz="1600" b="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студентську наукову роботу, спробувати повернути хоча б один конкурс наукових робіт за галузями.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extLst>
                  <a:ext uri="{0D108BD9-81ED-4DB2-BD59-A6C34878D82A}">
                    <a16:rowId xmlns:a16="http://schemas.microsoft.com/office/drawing/2014/main" xmlns="" val="1563017115"/>
                  </a:ext>
                </a:extLst>
              </a:tr>
              <a:tr h="5036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uk-UA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uk-UA" sz="1600" b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Поновлення</a:t>
                      </a:r>
                      <a:r>
                        <a:rPr lang="uk-UA" sz="1600" b="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матеріальної бази: уся техніка викрадена, вікна в багатьох аудиторіях вибиті, меблі викрадено як з кафедр, так і з навчальних аудиторій.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extLst>
                  <a:ext uri="{0D108BD9-81ED-4DB2-BD59-A6C34878D82A}">
                    <a16:rowId xmlns:a16="http://schemas.microsoft.com/office/drawing/2014/main" xmlns="" val="1841354466"/>
                  </a:ext>
                </a:extLst>
              </a:tr>
              <a:tr h="5036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uk-UA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uk-UA" sz="1600" b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Поновлення</a:t>
                      </a:r>
                      <a:r>
                        <a:rPr lang="uk-UA" sz="1600" b="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бібліотечного фонду кабінетів кафедр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extLst>
                  <a:ext uri="{0D108BD9-81ED-4DB2-BD59-A6C34878D82A}">
                    <a16:rowId xmlns:a16="http://schemas.microsoft.com/office/drawing/2014/main" xmlns="" val="2385937715"/>
                  </a:ext>
                </a:extLst>
              </a:tr>
              <a:tr h="23924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uk-UA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uk-UA" sz="1600" b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Поновлення роботи зі стейкхолдерами і соціальними партнерами, перегляд укладених угод і укладання нових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extLst>
                  <a:ext uri="{0D108BD9-81ED-4DB2-BD59-A6C34878D82A}">
                    <a16:rowId xmlns:a16="http://schemas.microsoft.com/office/drawing/2014/main" xmlns="" val="2079787363"/>
                  </a:ext>
                </a:extLst>
              </a:tr>
              <a:tr h="3319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uk-UA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uk-UA" sz="1600" b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дивлячись на труднощі, проводити</a:t>
                      </a:r>
                      <a:r>
                        <a:rPr lang="uk-UA" sz="1600" b="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атестацію на присвоєння вчених звань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25" marR="50425" marT="0" marB="0"/>
                </a:tc>
                <a:extLst>
                  <a:ext uri="{0D108BD9-81ED-4DB2-BD59-A6C34878D82A}">
                    <a16:rowId xmlns:a16="http://schemas.microsoft.com/office/drawing/2014/main" xmlns="" val="2480141017"/>
                  </a:ext>
                </a:extLst>
              </a:tr>
            </a:tbl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C2BDDB-9BC5-4763-8566-24EFAE34F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Виклики </a:t>
            </a:r>
            <a:endParaRPr lang="ru-RU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90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uk-UA" sz="2000" dirty="0" smtClean="0"/>
          </a:p>
          <a:p>
            <a:pPr marL="0" indent="0" algn="ctr">
              <a:buNone/>
            </a:pPr>
            <a:endParaRPr lang="uk-UA" sz="2000" dirty="0"/>
          </a:p>
          <a:p>
            <a:pPr marL="0" indent="0" algn="ctr">
              <a:buNone/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 РОБОТУ НА ПОСАДІ ДЕКАНА</a:t>
            </a:r>
          </a:p>
          <a:p>
            <a:pPr marL="0" indent="0" algn="ctr">
              <a:buNone/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ФАКУЛЬТЕТУ ПСИХОЛОГІЇ, ІСТОРІЇ ТА СОЦІОЛОГІЇ</a:t>
            </a:r>
          </a:p>
          <a:p>
            <a:pPr marL="0" indent="0" algn="ctr">
              <a:buNone/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2022 РІК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b="1" dirty="0" smtClean="0">
                <a:solidFill>
                  <a:srgbClr val="F293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 </a:t>
            </a:r>
            <a:br>
              <a:rPr lang="uk-UA" sz="2000" b="1" dirty="0" smtClean="0">
                <a:solidFill>
                  <a:srgbClr val="F293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smtClean="0">
                <a:solidFill>
                  <a:srgbClr val="F293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ШАПОШНИКОВОЇ ІРИНИ ВАСИЛІВНИ</a:t>
            </a:r>
            <a:endParaRPr lang="uk-UA" sz="2000" b="1" dirty="0">
              <a:solidFill>
                <a:srgbClr val="F293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989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Шановні колеги, дякую усім і кожному з вас за довіру, за роботу у надскладний час, за розуміння і відданість справі.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Важко переоцінити усе, зроблене Вами, без цього жоден декан нічого не зробив би.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глибоко сумую і обурена випадками співпраці окремих осіб з нашого факультету з окупантом.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 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БЕЗМЕЖНО ЩАСЛИВА І ГОРДА ВІД СПІВПРАЦІ З ВАМИ, ГОРДА НАШИМИ ЗДОБУВАЧАМИ, ЯКІ БОРОНЯТЬ УКРАЇНУ ВІД ЗАГАРБНИКА.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Вірю, що ми усе подолаємо і примножимо славу нашого факультету, адже: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 ФАКУЛЬТЕТ ПСИХОЛОГІЇ, ІСТОРІЇ ТА СОЦІОЛОГІЇ ПОТУЖНА СИЛА ХДУ» І « НАШІ – НАЙКРАЩІ!»</a:t>
            </a:r>
          </a:p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СЛАВА УКРАЇНІ!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 декана</a:t>
            </a:r>
            <a:endParaRPr lang="uk-UA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1339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4DD4069-62A6-4707-9891-E4245EB83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емблема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DF9B8A1-7E63-41EA-8BFC-F3DE43672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7A31BC00-FB38-478C-AB09-6910D63EAD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437" y="1236655"/>
            <a:ext cx="6381899" cy="5346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115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8580348-CFDB-41B8-98FA-1707A8B20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algn="just">
              <a:buNone/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Забезпечення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умов безпечного освітнього процесу,    особистісного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 професійного зростання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здобувачів вищої освіти, збереження контингенту здобувачів у період воєнного стану;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Забезпечення безпечних умов праці усіх співробітників факультету, збереження життя кожного в умовах воєнного стану.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Збереження якості освітнього процесу за умов воєнного стану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4576029-117D-442C-880E-69F611615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F293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F293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endParaRPr lang="ru-RU" dirty="0">
              <a:solidFill>
                <a:srgbClr val="F293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06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FEA1F87C-8A5D-4E38-A5F8-3ED8F3E0BF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2944807"/>
              </p:ext>
            </p:extLst>
          </p:nvPr>
        </p:nvGraphicFramePr>
        <p:xfrm>
          <a:off x="457200" y="836713"/>
          <a:ext cx="8435280" cy="6033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886">
                  <a:extLst>
                    <a:ext uri="{9D8B030D-6E8A-4147-A177-3AD203B41FA5}">
                      <a16:colId xmlns:a16="http://schemas.microsoft.com/office/drawing/2014/main" xmlns="" val="1415210536"/>
                    </a:ext>
                  </a:extLst>
                </a:gridCol>
                <a:gridCol w="2101746">
                  <a:extLst>
                    <a:ext uri="{9D8B030D-6E8A-4147-A177-3AD203B41FA5}">
                      <a16:colId xmlns:a16="http://schemas.microsoft.com/office/drawing/2014/main" xmlns="" val="3946822744"/>
                    </a:ext>
                  </a:extLst>
                </a:gridCol>
                <a:gridCol w="1615008">
                  <a:extLst>
                    <a:ext uri="{9D8B030D-6E8A-4147-A177-3AD203B41FA5}">
                      <a16:colId xmlns:a16="http://schemas.microsoft.com/office/drawing/2014/main" xmlns="" val="4165352211"/>
                    </a:ext>
                  </a:extLst>
                </a:gridCol>
                <a:gridCol w="1405880">
                  <a:extLst>
                    <a:ext uri="{9D8B030D-6E8A-4147-A177-3AD203B41FA5}">
                      <a16:colId xmlns:a16="http://schemas.microsoft.com/office/drawing/2014/main" xmlns="" val="4182182623"/>
                    </a:ext>
                  </a:extLst>
                </a:gridCol>
                <a:gridCol w="1405880">
                  <a:extLst>
                    <a:ext uri="{9D8B030D-6E8A-4147-A177-3AD203B41FA5}">
                      <a16:colId xmlns:a16="http://schemas.microsoft.com/office/drawing/2014/main" xmlns="" val="1952676581"/>
                    </a:ext>
                  </a:extLst>
                </a:gridCol>
                <a:gridCol w="1405880">
                  <a:extLst>
                    <a:ext uri="{9D8B030D-6E8A-4147-A177-3AD203B41FA5}">
                      <a16:colId xmlns:a16="http://schemas.microsoft.com/office/drawing/2014/main" xmlns="" val="2155363643"/>
                    </a:ext>
                  </a:extLst>
                </a:gridCol>
              </a:tblGrid>
              <a:tr h="364503">
                <a:tc>
                  <a:txBody>
                    <a:bodyPr/>
                    <a:lstStyle/>
                    <a:p>
                      <a:r>
                        <a:rPr lang="uk-UA" dirty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кафедри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ОП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бакалавр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магістр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PhD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1214582"/>
                  </a:ext>
                </a:extLst>
              </a:tr>
              <a:tr h="63788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r>
                        <a:rPr lang="uk-UA" dirty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Психології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053 Психологія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6838929"/>
                  </a:ext>
                </a:extLst>
              </a:tr>
              <a:tr h="1184633">
                <a:tc>
                  <a:txBody>
                    <a:bodyPr/>
                    <a:lstStyle/>
                    <a:p>
                      <a:r>
                        <a:rPr lang="uk-UA" dirty="0"/>
                        <a:t>2.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Історії, археології та методики викладання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014 Освіта, спеціалізація 014.03 Історія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4361861"/>
                  </a:ext>
                </a:extLst>
              </a:tr>
              <a:tr h="63788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032 Історія та археологія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4163235"/>
                  </a:ext>
                </a:extLst>
              </a:tr>
              <a:tr h="1279256">
                <a:tc>
                  <a:txBody>
                    <a:bodyPr/>
                    <a:lstStyle/>
                    <a:p>
                      <a:r>
                        <a:rPr lang="uk-UA" dirty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Філософії,соціології</a:t>
                      </a:r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соціальної роботи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231Соціальна робота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0437352"/>
                  </a:ext>
                </a:extLst>
              </a:tr>
              <a:tr h="63788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054 Соціологія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66181821"/>
                  </a:ext>
                </a:extLst>
              </a:tr>
              <a:tr h="1279256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66503945"/>
                  </a:ext>
                </a:extLst>
              </a:tr>
            </a:tbl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80B5CBA-EB0D-4F85-8B4F-19C3CE7E7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5"/>
          </a:xfrm>
        </p:spPr>
        <p:txBody>
          <a:bodyPr>
            <a:no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інформація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725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2552936"/>
              </p:ext>
            </p:extLst>
          </p:nvPr>
        </p:nvGraphicFramePr>
        <p:xfrm>
          <a:off x="395536" y="1176358"/>
          <a:ext cx="8640960" cy="5420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312856" cy="850106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КОНТИНГЕНТ</a:t>
            </a:r>
            <a:r>
              <a:rPr lang="uk-UA" sz="1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sz="1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01.12. 2022 – 348 усього </a:t>
            </a:r>
            <a:br>
              <a:rPr lang="uk-UA" sz="1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(334 наявні;14 в </a:t>
            </a:r>
            <a:r>
              <a:rPr lang="uk-UA" sz="1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академ</a:t>
            </a:r>
            <a:r>
              <a:rPr lang="uk-UA" sz="1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 відпустці)</a:t>
            </a:r>
            <a:r>
              <a:rPr lang="uk-UA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960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1143000"/>
          </a:xfrm>
        </p:spPr>
        <p:txBody>
          <a:bodyPr>
            <a:noAutofit/>
          </a:bodyPr>
          <a:lstStyle/>
          <a:p>
            <a:r>
              <a:rPr lang="uk-UA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Показники </a:t>
            </a:r>
            <a:r>
              <a:rPr lang="uk-UA" sz="2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абсолютної успішності та якості знань здобувачів факультету психології, історії та соціології </a:t>
            </a:r>
            <a:r>
              <a:rPr lang="uk-UA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за результатами</a:t>
            </a:r>
            <a:br>
              <a:rPr lang="uk-UA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літньої сесії  2021/2022 </a:t>
            </a:r>
            <a:r>
              <a:rPr lang="uk-UA" sz="20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н.р</a:t>
            </a:r>
            <a:r>
              <a:rPr lang="uk-UA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uk-UA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у період військових дій</a:t>
            </a:r>
            <a:endParaRPr lang="ru-RU" sz="2000" dirty="0">
              <a:solidFill>
                <a:srgbClr val="FFC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748817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2921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E0EECD7-AE3C-4938-9101-AF0202DE7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1 січня 2022</a:t>
            </a:r>
          </a:p>
          <a:p>
            <a:pPr marL="0" indent="0" algn="ctr">
              <a:buNone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Докторів наук, професорів –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marL="0" indent="0" algn="ctr">
              <a:buNone/>
            </a:pP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Кандидатів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наук, доцентів –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філософії –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0" indent="0">
              <a:buNone/>
            </a:pPr>
            <a:endParaRPr lang="uk-UA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1 вересня 2022     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грудня 2022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Докторів наук, професорів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Докторів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наук, професорів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  <a:p>
            <a:pPr marL="0" indent="0">
              <a:buNone/>
            </a:pP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Кандидатів наук, доцентів –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          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Кандидатів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наук, доцентів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  <a:p>
            <a:pPr marL="0" indent="0">
              <a:buNone/>
            </a:pP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філософії –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Доктор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філософії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marL="0" indent="0">
              <a:buNone/>
            </a:pPr>
            <a:r>
              <a:rPr lang="uk-UA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Середнє навантаження – 0,82            Середнє </a:t>
            </a:r>
            <a:r>
              <a:rPr lang="uk-UA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навантаження – </a:t>
            </a:r>
            <a:r>
              <a:rPr lang="uk-UA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0,911</a:t>
            </a:r>
          </a:p>
          <a:p>
            <a:pPr marL="0" indent="0">
              <a:buNone/>
            </a:pPr>
            <a:endParaRPr lang="uk-UA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F07D74-510C-441E-B305-62FC19786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F293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Якісний склад НПП</a:t>
            </a:r>
            <a:endParaRPr lang="ru-RU" dirty="0">
              <a:solidFill>
                <a:srgbClr val="F293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674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xmlns="" id="{72B70316-6BE4-432B-8F4A-EA7A5455F0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3622441"/>
              </p:ext>
            </p:extLst>
          </p:nvPr>
        </p:nvGraphicFramePr>
        <p:xfrm>
          <a:off x="628650" y="1417638"/>
          <a:ext cx="8195310" cy="4309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E46293AE-2C4A-4406-843B-3774019DD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rgbClr val="FFC000"/>
                </a:solidFill>
              </a:rPr>
              <a:t>КІЛЬКІСТЬ </a:t>
            </a:r>
            <a:r>
              <a:rPr lang="uk-UA" sz="2800" b="1" dirty="0" smtClean="0">
                <a:solidFill>
                  <a:srgbClr val="FFC000"/>
                </a:solidFill>
              </a:rPr>
              <a:t>СТАВОК</a:t>
            </a:r>
            <a:br>
              <a:rPr lang="uk-UA" sz="2800" b="1" dirty="0" smtClean="0">
                <a:solidFill>
                  <a:srgbClr val="FFC000"/>
                </a:solidFill>
              </a:rPr>
            </a:br>
            <a:r>
              <a:rPr lang="uk-UA" sz="2400" b="1" dirty="0" smtClean="0">
                <a:solidFill>
                  <a:srgbClr val="FFC000"/>
                </a:solidFill>
              </a:rPr>
              <a:t>без ДВВ, аспірантів, помічників з </a:t>
            </a:r>
            <a:r>
              <a:rPr lang="uk-UA" sz="2400" b="1" dirty="0" err="1" smtClean="0">
                <a:solidFill>
                  <a:srgbClr val="FFC000"/>
                </a:solidFill>
              </a:rPr>
              <a:t>цифровізації</a:t>
            </a:r>
            <a:r>
              <a:rPr lang="uk-UA" sz="2400" b="1" dirty="0" smtClean="0">
                <a:solidFill>
                  <a:srgbClr val="FFC000"/>
                </a:solidFill>
              </a:rPr>
              <a:t> та індивідуального навантаження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054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Помічники з </a:t>
            </a:r>
            <a:r>
              <a:rPr lang="uk-UA" dirty="0" err="1" smtClean="0"/>
              <a:t>цифровізації</a:t>
            </a:r>
            <a:r>
              <a:rPr lang="uk-UA" dirty="0" smtClean="0"/>
              <a:t> 1 ставка НПП: 0,3*2=0,6 доцента (</a:t>
            </a:r>
            <a:r>
              <a:rPr lang="uk-UA" dirty="0" err="1" smtClean="0"/>
              <a:t>Гуріч</a:t>
            </a:r>
            <a:r>
              <a:rPr lang="uk-UA" dirty="0" smtClean="0"/>
              <a:t> </a:t>
            </a:r>
            <a:r>
              <a:rPr lang="uk-UA" dirty="0" err="1" smtClean="0"/>
              <a:t>В.О.,Михайленко</a:t>
            </a:r>
            <a:r>
              <a:rPr lang="uk-UA" dirty="0" smtClean="0"/>
              <a:t> Г.М.), 0,4 професора (Черемісін О.В.)</a:t>
            </a:r>
          </a:p>
          <a:p>
            <a:pPr marL="0" indent="0">
              <a:buNone/>
            </a:pPr>
            <a:r>
              <a:rPr lang="uk-UA" dirty="0" smtClean="0"/>
              <a:t>Індивідуальне навантаження: Топ 1 – Попович І.С.,</a:t>
            </a:r>
          </a:p>
          <a:p>
            <a:pPr marL="0" indent="0">
              <a:buNone/>
            </a:pPr>
            <a:r>
              <a:rPr lang="uk-UA" dirty="0" smtClean="0"/>
              <a:t>Керівнику ВЗЯО – Черкашина Т.О.</a:t>
            </a:r>
          </a:p>
          <a:p>
            <a:pPr marL="0" indent="0">
              <a:buNone/>
            </a:pPr>
            <a:r>
              <a:rPr lang="uk-UA" dirty="0" smtClean="0"/>
              <a:t>Декану факультету  </a:t>
            </a:r>
          </a:p>
          <a:p>
            <a:pPr marL="0" indent="0">
              <a:buNone/>
            </a:pPr>
            <a:r>
              <a:rPr lang="uk-UA" dirty="0" smtClean="0"/>
              <a:t>Найбільша доля ставки за ДВВ – Швець Т.М. 0,4</a:t>
            </a:r>
          </a:p>
          <a:p>
            <a:pPr marL="0" indent="0">
              <a:buNone/>
            </a:pPr>
            <a:r>
              <a:rPr lang="uk-UA" dirty="0" smtClean="0"/>
              <a:t>( це стимул пропонувати ДВВ і сертифікатні програми)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</a:t>
            </a:r>
            <a:r>
              <a:rPr lang="uk-UA" sz="28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СТАВОК</a:t>
            </a:r>
            <a:br>
              <a:rPr lang="uk-UA" sz="28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окремими наказами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261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1024</TotalTime>
  <Words>1383</Words>
  <Application>Microsoft Office PowerPoint</Application>
  <PresentationFormat>Экран (4:3)</PresentationFormat>
  <Paragraphs>169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Волна</vt:lpstr>
      <vt:lpstr>Факультет психології, історії та соціології </vt:lpstr>
      <vt:lpstr>ЗВІТ  ШАПОШНИКОВОЇ ІРИНИ ВАСИЛІВНИ</vt:lpstr>
      <vt:lpstr>Мета діяльності</vt:lpstr>
      <vt:lpstr>Загальна інформація</vt:lpstr>
      <vt:lpstr>  КОНТИНГЕНТ на 01.12. 2022 – 348 усього  (334 наявні;14 в академ. відпустці)  </vt:lpstr>
      <vt:lpstr>Показники абсолютної успішності та якості знань здобувачів факультету психології, історії та соціології за результатами літньої сесії  2021/2022 н.р. у період військових дій</vt:lpstr>
      <vt:lpstr>Якісний склад НПП</vt:lpstr>
      <vt:lpstr>КІЛЬКІСТЬ СТАВОК без ДВВ, аспірантів, помічників з цифровізації та індивідуального навантаження</vt:lpstr>
      <vt:lpstr>КІЛЬКІСТЬ СТАВОК за окремими наказами</vt:lpstr>
      <vt:lpstr>Рейтингові показники за 2021рік</vt:lpstr>
      <vt:lpstr> Рейтингові показники 2022р. ще не визначені </vt:lpstr>
      <vt:lpstr> Міжнародна  діяльність та академічна мобільність</vt:lpstr>
      <vt:lpstr>Міжнародна  діяльність та академічна мобільність</vt:lpstr>
      <vt:lpstr>Адміністративно –господарська діяльність та документообіг</vt:lpstr>
      <vt:lpstr>Адміністративно –господарська діяльність та документообіг</vt:lpstr>
      <vt:lpstr>Адміністративно –господарська діяльність та документообіг</vt:lpstr>
      <vt:lpstr>Адміністративно –господарська діяльність та документообіг</vt:lpstr>
      <vt:lpstr>Адміністративно –господарська діяльність та документообіг</vt:lpstr>
      <vt:lpstr>Виклики </vt:lpstr>
      <vt:lpstr>Звіт декана</vt:lpstr>
      <vt:lpstr>Дякую за увагу!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Марквас Екатерина Федоровна</dc:creator>
  <cp:lastModifiedBy>User</cp:lastModifiedBy>
  <cp:revision>64</cp:revision>
  <dcterms:created xsi:type="dcterms:W3CDTF">2021-09-08T07:13:49Z</dcterms:created>
  <dcterms:modified xsi:type="dcterms:W3CDTF">2022-12-11T10:04:14Z</dcterms:modified>
</cp:coreProperties>
</file>